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48" d="100"/>
          <a:sy n="48" d="100"/>
        </p:scale>
        <p:origin x="-5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4D45A-39AC-4B0B-B1A0-9313E0588AE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9986CB8-75AA-4A9A-9F09-9C0F90C4E51D}">
      <dgm:prSet phldrT="[Текст]"/>
      <dgm:spPr/>
      <dgm:t>
        <a:bodyPr/>
        <a:lstStyle/>
        <a:p>
          <a:r>
            <a:rPr lang="ru-RU" dirty="0" smtClean="0"/>
            <a:t>Термические</a:t>
          </a:r>
          <a:endParaRPr lang="ru-RU" dirty="0"/>
        </a:p>
      </dgm:t>
    </dgm:pt>
    <dgm:pt modelId="{2389FEAD-499D-455C-A494-BAD7D2236880}" type="parTrans" cxnId="{9525667F-8B77-4042-8233-2F622E298361}">
      <dgm:prSet/>
      <dgm:spPr/>
      <dgm:t>
        <a:bodyPr/>
        <a:lstStyle/>
        <a:p>
          <a:endParaRPr lang="ru-RU"/>
        </a:p>
      </dgm:t>
    </dgm:pt>
    <dgm:pt modelId="{D4CFB446-0045-4D73-A43B-600FBAEF6EB6}" type="sibTrans" cxnId="{9525667F-8B77-4042-8233-2F622E298361}">
      <dgm:prSet/>
      <dgm:spPr/>
      <dgm:t>
        <a:bodyPr/>
        <a:lstStyle/>
        <a:p>
          <a:endParaRPr lang="ru-RU"/>
        </a:p>
      </dgm:t>
    </dgm:pt>
    <dgm:pt modelId="{5EE2EFC4-DB3C-4E68-9949-DF05861F8FF6}">
      <dgm:prSet phldrT="[Текст]"/>
      <dgm:spPr/>
      <dgm:t>
        <a:bodyPr/>
        <a:lstStyle/>
        <a:p>
          <a:r>
            <a:rPr lang="ru-RU" dirty="0" smtClean="0"/>
            <a:t>Химические</a:t>
          </a:r>
          <a:endParaRPr lang="ru-RU" dirty="0"/>
        </a:p>
      </dgm:t>
    </dgm:pt>
    <dgm:pt modelId="{265D19DA-CB87-42C3-A6CF-001B61333080}" type="parTrans" cxnId="{68B3BA69-BB93-43A3-B22D-2286FC15AF16}">
      <dgm:prSet/>
      <dgm:spPr/>
      <dgm:t>
        <a:bodyPr/>
        <a:lstStyle/>
        <a:p>
          <a:endParaRPr lang="ru-RU"/>
        </a:p>
      </dgm:t>
    </dgm:pt>
    <dgm:pt modelId="{711DE3AA-2838-4ECA-A0E8-1822AE0E0D92}" type="sibTrans" cxnId="{68B3BA69-BB93-43A3-B22D-2286FC15AF16}">
      <dgm:prSet/>
      <dgm:spPr/>
      <dgm:t>
        <a:bodyPr/>
        <a:lstStyle/>
        <a:p>
          <a:endParaRPr lang="ru-RU"/>
        </a:p>
      </dgm:t>
    </dgm:pt>
    <dgm:pt modelId="{35CCE0E7-F342-48DC-9DA1-DA56DA750C17}">
      <dgm:prSet phldrT="[Текст]"/>
      <dgm:spPr/>
      <dgm:t>
        <a:bodyPr/>
        <a:lstStyle/>
        <a:p>
          <a:r>
            <a:rPr lang="ru-RU" dirty="0" smtClean="0"/>
            <a:t>Электрические</a:t>
          </a:r>
          <a:endParaRPr lang="ru-RU" dirty="0"/>
        </a:p>
      </dgm:t>
    </dgm:pt>
    <dgm:pt modelId="{72BEF16A-AECC-4103-A5CF-5AA625FB2C6C}" type="parTrans" cxnId="{C2AA1659-7D60-4789-9BCA-39031E64DBE3}">
      <dgm:prSet/>
      <dgm:spPr/>
      <dgm:t>
        <a:bodyPr/>
        <a:lstStyle/>
        <a:p>
          <a:endParaRPr lang="ru-RU"/>
        </a:p>
      </dgm:t>
    </dgm:pt>
    <dgm:pt modelId="{F248B9BB-B9D5-43CB-AB1C-CB4E6BCB6DBC}" type="sibTrans" cxnId="{C2AA1659-7D60-4789-9BCA-39031E64DBE3}">
      <dgm:prSet/>
      <dgm:spPr/>
      <dgm:t>
        <a:bodyPr/>
        <a:lstStyle/>
        <a:p>
          <a:endParaRPr lang="ru-RU"/>
        </a:p>
      </dgm:t>
    </dgm:pt>
    <dgm:pt modelId="{0EDA98E1-535E-4A1A-AF7B-95A0A74EA7F7}">
      <dgm:prSet phldrT="[Текст]"/>
      <dgm:spPr/>
      <dgm:t>
        <a:bodyPr/>
        <a:lstStyle/>
        <a:p>
          <a:r>
            <a:rPr lang="ru-RU" dirty="0" smtClean="0"/>
            <a:t>Лучевые</a:t>
          </a:r>
          <a:endParaRPr lang="ru-RU" dirty="0"/>
        </a:p>
      </dgm:t>
    </dgm:pt>
    <dgm:pt modelId="{77604B42-E983-440A-8579-29B763BF780F}" type="parTrans" cxnId="{9CFBA9A2-3482-4740-A184-DE150BD45AF8}">
      <dgm:prSet/>
      <dgm:spPr/>
      <dgm:t>
        <a:bodyPr/>
        <a:lstStyle/>
        <a:p>
          <a:endParaRPr lang="ru-RU"/>
        </a:p>
      </dgm:t>
    </dgm:pt>
    <dgm:pt modelId="{AAAF48C0-03E5-4564-A3BF-0A3655753256}" type="sibTrans" cxnId="{9CFBA9A2-3482-4740-A184-DE150BD45AF8}">
      <dgm:prSet/>
      <dgm:spPr/>
      <dgm:t>
        <a:bodyPr/>
        <a:lstStyle/>
        <a:p>
          <a:endParaRPr lang="ru-RU"/>
        </a:p>
      </dgm:t>
    </dgm:pt>
    <dgm:pt modelId="{AF51D858-3ADA-43B0-BD0F-510A9F7550EE}" type="pres">
      <dgm:prSet presAssocID="{8714D45A-39AC-4B0B-B1A0-9313E0588AE5}" presName="linearFlow" presStyleCnt="0">
        <dgm:presLayoutVars>
          <dgm:dir/>
          <dgm:resizeHandles val="exact"/>
        </dgm:presLayoutVars>
      </dgm:prSet>
      <dgm:spPr/>
    </dgm:pt>
    <dgm:pt modelId="{FBB76229-55A3-425A-A1A5-6B9D09F602C0}" type="pres">
      <dgm:prSet presAssocID="{D9986CB8-75AA-4A9A-9F09-9C0F90C4E51D}" presName="composite" presStyleCnt="0"/>
      <dgm:spPr/>
    </dgm:pt>
    <dgm:pt modelId="{B51D6745-0917-42B5-99D3-0FA870809C21}" type="pres">
      <dgm:prSet presAssocID="{D9986CB8-75AA-4A9A-9F09-9C0F90C4E51D}" presName="imgShp" presStyleLbl="fgImgPlace1" presStyleIdx="0" presStyleCnt="4"/>
      <dgm:spPr/>
    </dgm:pt>
    <dgm:pt modelId="{F8A6C1DD-73D0-4B40-8D9A-85C01388C115}" type="pres">
      <dgm:prSet presAssocID="{D9986CB8-75AA-4A9A-9F09-9C0F90C4E51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F0886-49E2-4097-AA20-D7DBF424A89E}" type="pres">
      <dgm:prSet presAssocID="{D4CFB446-0045-4D73-A43B-600FBAEF6EB6}" presName="spacing" presStyleCnt="0"/>
      <dgm:spPr/>
    </dgm:pt>
    <dgm:pt modelId="{729C850C-FBA1-4EB0-9BEB-F0FE4B9530B5}" type="pres">
      <dgm:prSet presAssocID="{5EE2EFC4-DB3C-4E68-9949-DF05861F8FF6}" presName="composite" presStyleCnt="0"/>
      <dgm:spPr/>
    </dgm:pt>
    <dgm:pt modelId="{A1957177-6CCF-4482-ABA7-DCD271E9CF74}" type="pres">
      <dgm:prSet presAssocID="{5EE2EFC4-DB3C-4E68-9949-DF05861F8FF6}" presName="imgShp" presStyleLbl="fgImgPlace1" presStyleIdx="1" presStyleCnt="4"/>
      <dgm:spPr/>
    </dgm:pt>
    <dgm:pt modelId="{06C4195D-C602-48AB-8E76-70B9812D379F}" type="pres">
      <dgm:prSet presAssocID="{5EE2EFC4-DB3C-4E68-9949-DF05861F8FF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37ABE-BFDD-4B0F-8951-28E601EC3DE8}" type="pres">
      <dgm:prSet presAssocID="{711DE3AA-2838-4ECA-A0E8-1822AE0E0D92}" presName="spacing" presStyleCnt="0"/>
      <dgm:spPr/>
    </dgm:pt>
    <dgm:pt modelId="{AD0442FE-A83B-4151-B5EA-ADE10A9212EC}" type="pres">
      <dgm:prSet presAssocID="{35CCE0E7-F342-48DC-9DA1-DA56DA750C17}" presName="composite" presStyleCnt="0"/>
      <dgm:spPr/>
    </dgm:pt>
    <dgm:pt modelId="{5F1C9F0C-8D44-44C6-B7FB-BB38744B6E27}" type="pres">
      <dgm:prSet presAssocID="{35CCE0E7-F342-48DC-9DA1-DA56DA750C17}" presName="imgShp" presStyleLbl="fgImgPlace1" presStyleIdx="2" presStyleCnt="4"/>
      <dgm:spPr/>
    </dgm:pt>
    <dgm:pt modelId="{D800499D-C8C3-41D6-AA10-CB9130C3852E}" type="pres">
      <dgm:prSet presAssocID="{35CCE0E7-F342-48DC-9DA1-DA56DA750C1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6DB27-09B5-467F-8310-55BEC885B490}" type="pres">
      <dgm:prSet presAssocID="{F248B9BB-B9D5-43CB-AB1C-CB4E6BCB6DBC}" presName="spacing" presStyleCnt="0"/>
      <dgm:spPr/>
    </dgm:pt>
    <dgm:pt modelId="{40E63745-0930-4DD1-B3B7-529C45ED9763}" type="pres">
      <dgm:prSet presAssocID="{0EDA98E1-535E-4A1A-AF7B-95A0A74EA7F7}" presName="composite" presStyleCnt="0"/>
      <dgm:spPr/>
    </dgm:pt>
    <dgm:pt modelId="{581537E0-463B-4809-BA34-8A485379300B}" type="pres">
      <dgm:prSet presAssocID="{0EDA98E1-535E-4A1A-AF7B-95A0A74EA7F7}" presName="imgShp" presStyleLbl="fgImgPlace1" presStyleIdx="3" presStyleCnt="4"/>
      <dgm:spPr/>
    </dgm:pt>
    <dgm:pt modelId="{2C9B8048-7EA4-445F-B512-0DC90119CBC2}" type="pres">
      <dgm:prSet presAssocID="{0EDA98E1-535E-4A1A-AF7B-95A0A74EA7F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04F68-1F22-47FE-9F4E-634CBD6868BA}" type="presOf" srcId="{35CCE0E7-F342-48DC-9DA1-DA56DA750C17}" destId="{D800499D-C8C3-41D6-AA10-CB9130C3852E}" srcOrd="0" destOrd="0" presId="urn:microsoft.com/office/officeart/2005/8/layout/vList3"/>
    <dgm:cxn modelId="{68B3BA69-BB93-43A3-B22D-2286FC15AF16}" srcId="{8714D45A-39AC-4B0B-B1A0-9313E0588AE5}" destId="{5EE2EFC4-DB3C-4E68-9949-DF05861F8FF6}" srcOrd="1" destOrd="0" parTransId="{265D19DA-CB87-42C3-A6CF-001B61333080}" sibTransId="{711DE3AA-2838-4ECA-A0E8-1822AE0E0D92}"/>
    <dgm:cxn modelId="{9CFBA9A2-3482-4740-A184-DE150BD45AF8}" srcId="{8714D45A-39AC-4B0B-B1A0-9313E0588AE5}" destId="{0EDA98E1-535E-4A1A-AF7B-95A0A74EA7F7}" srcOrd="3" destOrd="0" parTransId="{77604B42-E983-440A-8579-29B763BF780F}" sibTransId="{AAAF48C0-03E5-4564-A3BF-0A3655753256}"/>
    <dgm:cxn modelId="{1909458F-1922-4494-A6EA-87B8DBCC6303}" type="presOf" srcId="{0EDA98E1-535E-4A1A-AF7B-95A0A74EA7F7}" destId="{2C9B8048-7EA4-445F-B512-0DC90119CBC2}" srcOrd="0" destOrd="0" presId="urn:microsoft.com/office/officeart/2005/8/layout/vList3"/>
    <dgm:cxn modelId="{609D7BB8-266D-4F4D-A7AC-0FB84A1E6F7C}" type="presOf" srcId="{8714D45A-39AC-4B0B-B1A0-9313E0588AE5}" destId="{AF51D858-3ADA-43B0-BD0F-510A9F7550EE}" srcOrd="0" destOrd="0" presId="urn:microsoft.com/office/officeart/2005/8/layout/vList3"/>
    <dgm:cxn modelId="{C2AA0B63-C3D0-455A-B166-505322A4230E}" type="presOf" srcId="{5EE2EFC4-DB3C-4E68-9949-DF05861F8FF6}" destId="{06C4195D-C602-48AB-8E76-70B9812D379F}" srcOrd="0" destOrd="0" presId="urn:microsoft.com/office/officeart/2005/8/layout/vList3"/>
    <dgm:cxn modelId="{9B40A7DF-E220-44B3-8DAD-A56B28D4F56B}" type="presOf" srcId="{D9986CB8-75AA-4A9A-9F09-9C0F90C4E51D}" destId="{F8A6C1DD-73D0-4B40-8D9A-85C01388C115}" srcOrd="0" destOrd="0" presId="urn:microsoft.com/office/officeart/2005/8/layout/vList3"/>
    <dgm:cxn modelId="{C2AA1659-7D60-4789-9BCA-39031E64DBE3}" srcId="{8714D45A-39AC-4B0B-B1A0-9313E0588AE5}" destId="{35CCE0E7-F342-48DC-9DA1-DA56DA750C17}" srcOrd="2" destOrd="0" parTransId="{72BEF16A-AECC-4103-A5CF-5AA625FB2C6C}" sibTransId="{F248B9BB-B9D5-43CB-AB1C-CB4E6BCB6DBC}"/>
    <dgm:cxn modelId="{9525667F-8B77-4042-8233-2F622E298361}" srcId="{8714D45A-39AC-4B0B-B1A0-9313E0588AE5}" destId="{D9986CB8-75AA-4A9A-9F09-9C0F90C4E51D}" srcOrd="0" destOrd="0" parTransId="{2389FEAD-499D-455C-A494-BAD7D2236880}" sibTransId="{D4CFB446-0045-4D73-A43B-600FBAEF6EB6}"/>
    <dgm:cxn modelId="{B128E279-5BD2-4CB7-B2FF-15D7855BBCC4}" type="presParOf" srcId="{AF51D858-3ADA-43B0-BD0F-510A9F7550EE}" destId="{FBB76229-55A3-425A-A1A5-6B9D09F602C0}" srcOrd="0" destOrd="0" presId="urn:microsoft.com/office/officeart/2005/8/layout/vList3"/>
    <dgm:cxn modelId="{4C93E6D9-221C-4F08-814F-95DDE743C376}" type="presParOf" srcId="{FBB76229-55A3-425A-A1A5-6B9D09F602C0}" destId="{B51D6745-0917-42B5-99D3-0FA870809C21}" srcOrd="0" destOrd="0" presId="urn:microsoft.com/office/officeart/2005/8/layout/vList3"/>
    <dgm:cxn modelId="{181E0965-2910-4E9E-8A14-E4626DDBAFEB}" type="presParOf" srcId="{FBB76229-55A3-425A-A1A5-6B9D09F602C0}" destId="{F8A6C1DD-73D0-4B40-8D9A-85C01388C115}" srcOrd="1" destOrd="0" presId="urn:microsoft.com/office/officeart/2005/8/layout/vList3"/>
    <dgm:cxn modelId="{7836125C-33EE-4225-BA2D-59A76A3DCB24}" type="presParOf" srcId="{AF51D858-3ADA-43B0-BD0F-510A9F7550EE}" destId="{BB6F0886-49E2-4097-AA20-D7DBF424A89E}" srcOrd="1" destOrd="0" presId="urn:microsoft.com/office/officeart/2005/8/layout/vList3"/>
    <dgm:cxn modelId="{17F028AD-33F6-4E19-AFCB-6F8FD8945DCC}" type="presParOf" srcId="{AF51D858-3ADA-43B0-BD0F-510A9F7550EE}" destId="{729C850C-FBA1-4EB0-9BEB-F0FE4B9530B5}" srcOrd="2" destOrd="0" presId="urn:microsoft.com/office/officeart/2005/8/layout/vList3"/>
    <dgm:cxn modelId="{9874E801-4BB5-4495-AF7C-65E12B406851}" type="presParOf" srcId="{729C850C-FBA1-4EB0-9BEB-F0FE4B9530B5}" destId="{A1957177-6CCF-4482-ABA7-DCD271E9CF74}" srcOrd="0" destOrd="0" presId="urn:microsoft.com/office/officeart/2005/8/layout/vList3"/>
    <dgm:cxn modelId="{203001E1-9855-4CB7-A3BB-CC8FACC46C82}" type="presParOf" srcId="{729C850C-FBA1-4EB0-9BEB-F0FE4B9530B5}" destId="{06C4195D-C602-48AB-8E76-70B9812D379F}" srcOrd="1" destOrd="0" presId="urn:microsoft.com/office/officeart/2005/8/layout/vList3"/>
    <dgm:cxn modelId="{4FC0F17E-71C2-46E2-86D9-4B62E3EF180D}" type="presParOf" srcId="{AF51D858-3ADA-43B0-BD0F-510A9F7550EE}" destId="{F4B37ABE-BFDD-4B0F-8951-28E601EC3DE8}" srcOrd="3" destOrd="0" presId="urn:microsoft.com/office/officeart/2005/8/layout/vList3"/>
    <dgm:cxn modelId="{B1D8D4FE-03EA-4763-B854-15A00DDC2960}" type="presParOf" srcId="{AF51D858-3ADA-43B0-BD0F-510A9F7550EE}" destId="{AD0442FE-A83B-4151-B5EA-ADE10A9212EC}" srcOrd="4" destOrd="0" presId="urn:microsoft.com/office/officeart/2005/8/layout/vList3"/>
    <dgm:cxn modelId="{36D58CF8-D480-4CEC-B784-3845FAAFEB53}" type="presParOf" srcId="{AD0442FE-A83B-4151-B5EA-ADE10A9212EC}" destId="{5F1C9F0C-8D44-44C6-B7FB-BB38744B6E27}" srcOrd="0" destOrd="0" presId="urn:microsoft.com/office/officeart/2005/8/layout/vList3"/>
    <dgm:cxn modelId="{627D6401-9EBE-49B6-91B4-B15BE7591EE3}" type="presParOf" srcId="{AD0442FE-A83B-4151-B5EA-ADE10A9212EC}" destId="{D800499D-C8C3-41D6-AA10-CB9130C3852E}" srcOrd="1" destOrd="0" presId="urn:microsoft.com/office/officeart/2005/8/layout/vList3"/>
    <dgm:cxn modelId="{706109EC-16F2-4B06-B049-7699A0AB361C}" type="presParOf" srcId="{AF51D858-3ADA-43B0-BD0F-510A9F7550EE}" destId="{7E36DB27-09B5-467F-8310-55BEC885B490}" srcOrd="5" destOrd="0" presId="urn:microsoft.com/office/officeart/2005/8/layout/vList3"/>
    <dgm:cxn modelId="{3692CDE6-F72D-4049-AC1B-3EF054BEB7F6}" type="presParOf" srcId="{AF51D858-3ADA-43B0-BD0F-510A9F7550EE}" destId="{40E63745-0930-4DD1-B3B7-529C45ED9763}" srcOrd="6" destOrd="0" presId="urn:microsoft.com/office/officeart/2005/8/layout/vList3"/>
    <dgm:cxn modelId="{9A313838-7488-4239-B38B-B17A8B110426}" type="presParOf" srcId="{40E63745-0930-4DD1-B3B7-529C45ED9763}" destId="{581537E0-463B-4809-BA34-8A485379300B}" srcOrd="0" destOrd="0" presId="urn:microsoft.com/office/officeart/2005/8/layout/vList3"/>
    <dgm:cxn modelId="{E153226B-C320-4B06-B718-23DC484A8F48}" type="presParOf" srcId="{40E63745-0930-4DD1-B3B7-529C45ED9763}" destId="{2C9B8048-7EA4-445F-B512-0DC90119CB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6C1DD-73D0-4B40-8D9A-85C01388C115}">
      <dsp:nvSpPr>
        <dsp:cNvPr id="0" name=""/>
        <dsp:cNvSpPr/>
      </dsp:nvSpPr>
      <dsp:spPr>
        <a:xfrm rot="10800000">
          <a:off x="1712571" y="2205"/>
          <a:ext cx="5949449" cy="8561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51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Термические</a:t>
          </a:r>
          <a:endParaRPr lang="ru-RU" sz="3600" kern="1200" dirty="0"/>
        </a:p>
      </dsp:txBody>
      <dsp:txXfrm rot="10800000">
        <a:off x="1926596" y="2205"/>
        <a:ext cx="5735424" cy="856102"/>
      </dsp:txXfrm>
    </dsp:sp>
    <dsp:sp modelId="{B51D6745-0917-42B5-99D3-0FA870809C21}">
      <dsp:nvSpPr>
        <dsp:cNvPr id="0" name=""/>
        <dsp:cNvSpPr/>
      </dsp:nvSpPr>
      <dsp:spPr>
        <a:xfrm>
          <a:off x="1284519" y="2205"/>
          <a:ext cx="856102" cy="8561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4195D-C602-48AB-8E76-70B9812D379F}">
      <dsp:nvSpPr>
        <dsp:cNvPr id="0" name=""/>
        <dsp:cNvSpPr/>
      </dsp:nvSpPr>
      <dsp:spPr>
        <a:xfrm rot="10800000">
          <a:off x="1712571" y="1113861"/>
          <a:ext cx="5949449" cy="8561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51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Химические</a:t>
          </a:r>
          <a:endParaRPr lang="ru-RU" sz="3600" kern="1200" dirty="0"/>
        </a:p>
      </dsp:txBody>
      <dsp:txXfrm rot="10800000">
        <a:off x="1926596" y="1113861"/>
        <a:ext cx="5735424" cy="856102"/>
      </dsp:txXfrm>
    </dsp:sp>
    <dsp:sp modelId="{A1957177-6CCF-4482-ABA7-DCD271E9CF74}">
      <dsp:nvSpPr>
        <dsp:cNvPr id="0" name=""/>
        <dsp:cNvSpPr/>
      </dsp:nvSpPr>
      <dsp:spPr>
        <a:xfrm>
          <a:off x="1284519" y="1113861"/>
          <a:ext cx="856102" cy="8561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0499D-C8C3-41D6-AA10-CB9130C3852E}">
      <dsp:nvSpPr>
        <dsp:cNvPr id="0" name=""/>
        <dsp:cNvSpPr/>
      </dsp:nvSpPr>
      <dsp:spPr>
        <a:xfrm rot="10800000">
          <a:off x="1712571" y="2225517"/>
          <a:ext cx="5949449" cy="8561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51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Электрические</a:t>
          </a:r>
          <a:endParaRPr lang="ru-RU" sz="3600" kern="1200" dirty="0"/>
        </a:p>
      </dsp:txBody>
      <dsp:txXfrm rot="10800000">
        <a:off x="1926596" y="2225517"/>
        <a:ext cx="5735424" cy="856102"/>
      </dsp:txXfrm>
    </dsp:sp>
    <dsp:sp modelId="{5F1C9F0C-8D44-44C6-B7FB-BB38744B6E27}">
      <dsp:nvSpPr>
        <dsp:cNvPr id="0" name=""/>
        <dsp:cNvSpPr/>
      </dsp:nvSpPr>
      <dsp:spPr>
        <a:xfrm>
          <a:off x="1284519" y="2225517"/>
          <a:ext cx="856102" cy="8561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8048-7EA4-445F-B512-0DC90119CBC2}">
      <dsp:nvSpPr>
        <dsp:cNvPr id="0" name=""/>
        <dsp:cNvSpPr/>
      </dsp:nvSpPr>
      <dsp:spPr>
        <a:xfrm rot="10800000">
          <a:off x="1712571" y="3337172"/>
          <a:ext cx="5949449" cy="8561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51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Лучевые</a:t>
          </a:r>
          <a:endParaRPr lang="ru-RU" sz="3600" kern="1200" dirty="0"/>
        </a:p>
      </dsp:txBody>
      <dsp:txXfrm rot="10800000">
        <a:off x="1926596" y="3337172"/>
        <a:ext cx="5735424" cy="856102"/>
      </dsp:txXfrm>
    </dsp:sp>
    <dsp:sp modelId="{581537E0-463B-4809-BA34-8A485379300B}">
      <dsp:nvSpPr>
        <dsp:cNvPr id="0" name=""/>
        <dsp:cNvSpPr/>
      </dsp:nvSpPr>
      <dsp:spPr>
        <a:xfrm>
          <a:off x="1284519" y="3337172"/>
          <a:ext cx="856102" cy="8561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01551"/>
            <a:ext cx="12191999" cy="3329581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для родителей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ожогов у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4972" y="4717744"/>
            <a:ext cx="8825658" cy="1842081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Подготовила: Кожевникова Татьяна Петровна,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Старший воспитатель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Структурного подразделения «Детский сад № 9 комбинированного вида»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</a:rPr>
              <a:t>Г.Рузаевка</a:t>
            </a:r>
            <a:r>
              <a:rPr lang="ru-RU" sz="1600" dirty="0" smtClean="0">
                <a:solidFill>
                  <a:schemeClr val="tx1"/>
                </a:solidFill>
              </a:rPr>
              <a:t>, Республики Мордовия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7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7956" y="471379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предупреждения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27788" y="1688842"/>
            <a:ext cx="10664890" cy="490790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Спички и источники огня должны находиться вне </a:t>
            </a:r>
            <a:r>
              <a:rPr lang="ru-RU" dirty="0" smtClean="0"/>
              <a:t>пределов досягаемости </a:t>
            </a:r>
            <a:r>
              <a:rPr lang="ru-RU" dirty="0"/>
              <a:t>детей. Возраст с 3 до 5 лет - пора увлечения </a:t>
            </a:r>
            <a:r>
              <a:rPr lang="ru-RU" dirty="0" smtClean="0"/>
              <a:t>спичками. Дошкольников </a:t>
            </a:r>
            <a:r>
              <a:rPr lang="ru-RU" dirty="0"/>
              <a:t>очень интересует палочка, которая при </a:t>
            </a:r>
            <a:r>
              <a:rPr lang="ru-RU" dirty="0" smtClean="0"/>
              <a:t>зажигании дает </a:t>
            </a:r>
            <a:r>
              <a:rPr lang="ru-RU" dirty="0"/>
              <a:t>пламя, тепло, свет. Они не видят ничего дурного в открытии </a:t>
            </a:r>
            <a:r>
              <a:rPr lang="ru-RU" dirty="0" smtClean="0"/>
              <a:t>все новых </a:t>
            </a:r>
            <a:r>
              <a:rPr lang="ru-RU" dirty="0"/>
              <a:t>сторон окружающего их мира.</a:t>
            </a:r>
          </a:p>
          <a:p>
            <a:pPr algn="just"/>
            <a:r>
              <a:rPr lang="ru-RU" dirty="0"/>
              <a:t>Не злоупотребляйте удлинителем.</a:t>
            </a:r>
          </a:p>
          <a:p>
            <a:pPr algn="just"/>
            <a:r>
              <a:rPr lang="ru-RU" dirty="0"/>
              <a:t>Не оставляйте горящие свечи без присмотра.</a:t>
            </a:r>
          </a:p>
          <a:p>
            <a:pPr algn="just"/>
            <a:r>
              <a:rPr lang="ru-RU" dirty="0"/>
              <a:t>Храните едкие химические вещества в безопасном месте.</a:t>
            </a:r>
          </a:p>
          <a:p>
            <a:pPr algn="just"/>
            <a:r>
              <a:rPr lang="ru-RU" dirty="0"/>
              <a:t>При наличии газовых плит: если вы почувствовали запах газа </a:t>
            </a:r>
            <a:r>
              <a:rPr lang="ru-RU" dirty="0" smtClean="0"/>
              <a:t>или подозреваете </a:t>
            </a:r>
            <a:r>
              <a:rPr lang="ru-RU" dirty="0"/>
              <a:t>его утечку, откройте дверь или окно, </a:t>
            </a:r>
            <a:r>
              <a:rPr lang="ru-RU" dirty="0" smtClean="0"/>
              <a:t>проветрите помещение </a:t>
            </a:r>
            <a:r>
              <a:rPr lang="ru-RU" dirty="0"/>
              <a:t>и вызовите газовую или пожарную службу. В это </a:t>
            </a:r>
            <a:r>
              <a:rPr lang="ru-RU" dirty="0" smtClean="0"/>
              <a:t>время не </a:t>
            </a:r>
            <a:r>
              <a:rPr lang="ru-RU" dirty="0"/>
              <a:t>зажигайте спички, не включайте электричество.</a:t>
            </a:r>
          </a:p>
          <a:p>
            <a:pPr algn="just"/>
            <a:r>
              <a:rPr lang="ru-RU" dirty="0" smtClean="0"/>
              <a:t>Никогда не храните бензин или другие легковоспламеняющиеся </a:t>
            </a:r>
            <a:r>
              <a:rPr lang="ru-RU" dirty="0"/>
              <a:t>жидкости в доме.</a:t>
            </a:r>
          </a:p>
          <a:p>
            <a:pPr algn="just"/>
            <a:r>
              <a:rPr lang="ru-RU" dirty="0"/>
              <a:t>При наступлении лета учащаются выезды на природу. Не </a:t>
            </a:r>
            <a:r>
              <a:rPr lang="ru-RU" dirty="0" smtClean="0"/>
              <a:t>высыпайте горячий </a:t>
            </a:r>
            <a:r>
              <a:rPr lang="ru-RU" dirty="0"/>
              <a:t>уголь на песок, землю. Это может привести к ожогу стоп!</a:t>
            </a:r>
          </a:p>
        </p:txBody>
      </p:sp>
    </p:spTree>
    <p:extLst>
      <p:ext uri="{BB962C8B-B14F-4D97-AF65-F5344CB8AC3E}">
        <p14:creationId xmlns:p14="http://schemas.microsoft.com/office/powerpoint/2010/main" val="382967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ожогов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535821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6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Термические ожоги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805" y="2220687"/>
            <a:ext cx="4878079" cy="337400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54493" y="1772816"/>
            <a:ext cx="6064756" cy="448352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большинстве</a:t>
            </a:r>
            <a:r>
              <a:rPr lang="ru-RU" dirty="0"/>
              <a:t> </a:t>
            </a:r>
            <a:r>
              <a:rPr lang="ru-RU" dirty="0" smtClean="0"/>
              <a:t>случаев</a:t>
            </a:r>
            <a:r>
              <a:rPr lang="ru-RU" dirty="0"/>
              <a:t> </a:t>
            </a:r>
            <a:r>
              <a:rPr lang="ru-RU" dirty="0" smtClean="0"/>
              <a:t>возникновение</a:t>
            </a:r>
            <a:r>
              <a:rPr lang="ru-RU" dirty="0"/>
              <a:t> </a:t>
            </a:r>
            <a:r>
              <a:rPr lang="ru-RU" dirty="0" smtClean="0"/>
              <a:t>таких ожогов </a:t>
            </a:r>
            <a:r>
              <a:rPr lang="ru-RU" dirty="0"/>
              <a:t>о</a:t>
            </a:r>
            <a:r>
              <a:rPr lang="ru-RU" dirty="0" smtClean="0"/>
              <a:t>бусловлено контактом</a:t>
            </a:r>
            <a:r>
              <a:rPr lang="ru-RU" dirty="0"/>
              <a:t> </a:t>
            </a:r>
            <a:r>
              <a:rPr lang="ru-RU" dirty="0" smtClean="0"/>
              <a:t>кожи</a:t>
            </a:r>
            <a:r>
              <a:rPr lang="ru-RU" dirty="0"/>
              <a:t> </a:t>
            </a:r>
            <a:r>
              <a:rPr lang="ru-RU" dirty="0" smtClean="0"/>
              <a:t>с</a:t>
            </a:r>
            <a:r>
              <a:rPr lang="ru-RU" dirty="0"/>
              <a:t> </a:t>
            </a:r>
            <a:r>
              <a:rPr lang="ru-RU" dirty="0" smtClean="0"/>
              <a:t>кипятком</a:t>
            </a:r>
            <a:r>
              <a:rPr lang="ru-RU" dirty="0"/>
              <a:t>, паром, открытым </a:t>
            </a:r>
            <a:r>
              <a:rPr lang="ru-RU" dirty="0" smtClean="0"/>
              <a:t>огнем, расплавленным </a:t>
            </a:r>
            <a:r>
              <a:rPr lang="ru-RU" dirty="0"/>
              <a:t>жиром, </a:t>
            </a:r>
            <a:r>
              <a:rPr lang="ru-RU" dirty="0" smtClean="0"/>
              <a:t>раскаленными металлическими предметами. </a:t>
            </a:r>
          </a:p>
          <a:p>
            <a:pPr algn="just"/>
            <a:r>
              <a:rPr lang="ru-RU" dirty="0" smtClean="0"/>
              <a:t>Дети </a:t>
            </a:r>
            <a:r>
              <a:rPr lang="ru-RU" dirty="0"/>
              <a:t>раннего возраста чаще </a:t>
            </a:r>
            <a:r>
              <a:rPr lang="ru-RU" dirty="0" smtClean="0"/>
              <a:t>всего получают</a:t>
            </a:r>
            <a:r>
              <a:rPr lang="ru-RU" dirty="0"/>
              <a:t> </a:t>
            </a:r>
            <a:r>
              <a:rPr lang="ru-RU" dirty="0" smtClean="0"/>
              <a:t>травму</a:t>
            </a:r>
            <a:r>
              <a:rPr lang="ru-RU" dirty="0"/>
              <a:t> </a:t>
            </a:r>
            <a:r>
              <a:rPr lang="ru-RU" dirty="0" smtClean="0"/>
              <a:t>при</a:t>
            </a:r>
            <a:r>
              <a:rPr lang="ru-RU" dirty="0"/>
              <a:t> </a:t>
            </a:r>
            <a:r>
              <a:rPr lang="ru-RU" dirty="0" smtClean="0"/>
              <a:t>контакте</a:t>
            </a:r>
            <a:r>
              <a:rPr lang="ru-RU" dirty="0"/>
              <a:t> </a:t>
            </a:r>
            <a:r>
              <a:rPr lang="ru-RU" dirty="0" smtClean="0"/>
              <a:t>с</a:t>
            </a:r>
            <a:r>
              <a:rPr lang="ru-RU" dirty="0"/>
              <a:t> </a:t>
            </a:r>
            <a:r>
              <a:rPr lang="ru-RU" dirty="0" smtClean="0"/>
              <a:t>горячими</a:t>
            </a:r>
            <a:r>
              <a:rPr lang="ru-RU" dirty="0"/>
              <a:t> </a:t>
            </a:r>
            <a:r>
              <a:rPr lang="ru-RU" dirty="0" smtClean="0"/>
              <a:t>жидкостями</a:t>
            </a:r>
            <a:r>
              <a:rPr lang="ru-RU" dirty="0"/>
              <a:t> </a:t>
            </a:r>
            <a:r>
              <a:rPr lang="ru-RU" dirty="0" smtClean="0"/>
              <a:t>(водой, молоком</a:t>
            </a:r>
            <a:r>
              <a:rPr lang="ru-RU" dirty="0"/>
              <a:t>, чаем, супом). Нередко </a:t>
            </a:r>
            <a:r>
              <a:rPr lang="ru-RU" dirty="0" smtClean="0"/>
              <a:t>ожоги у</a:t>
            </a:r>
            <a:r>
              <a:rPr lang="ru-RU" dirty="0"/>
              <a:t> </a:t>
            </a:r>
            <a:r>
              <a:rPr lang="ru-RU" dirty="0" smtClean="0"/>
              <a:t>детей</a:t>
            </a:r>
            <a:r>
              <a:rPr lang="ru-RU" dirty="0"/>
              <a:t> </a:t>
            </a:r>
            <a:r>
              <a:rPr lang="ru-RU" dirty="0" smtClean="0"/>
              <a:t>возникают</a:t>
            </a:r>
            <a:r>
              <a:rPr lang="ru-RU" dirty="0"/>
              <a:t> </a:t>
            </a:r>
            <a:r>
              <a:rPr lang="ru-RU" dirty="0" smtClean="0"/>
              <a:t>вследствие</a:t>
            </a:r>
            <a:r>
              <a:rPr lang="ru-RU" dirty="0"/>
              <a:t> </a:t>
            </a:r>
            <a:r>
              <a:rPr lang="ru-RU" dirty="0" smtClean="0"/>
              <a:t>небрежности </a:t>
            </a:r>
            <a:r>
              <a:rPr lang="ru-RU" dirty="0"/>
              <a:t>родителей, когда </a:t>
            </a:r>
            <a:r>
              <a:rPr lang="ru-RU" dirty="0" smtClean="0"/>
              <a:t>они погружают</a:t>
            </a:r>
            <a:r>
              <a:rPr lang="ru-RU" dirty="0"/>
              <a:t> </a:t>
            </a:r>
            <a:r>
              <a:rPr lang="ru-RU" dirty="0" smtClean="0"/>
              <a:t>ребенка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ru-RU" dirty="0"/>
              <a:t> </a:t>
            </a:r>
            <a:r>
              <a:rPr lang="ru-RU" dirty="0" smtClean="0"/>
              <a:t>слишком</a:t>
            </a:r>
            <a:r>
              <a:rPr lang="ru-RU" dirty="0"/>
              <a:t> </a:t>
            </a:r>
            <a:r>
              <a:rPr lang="ru-RU" dirty="0" smtClean="0"/>
              <a:t>горячую </a:t>
            </a:r>
            <a:r>
              <a:rPr lang="ru-RU" dirty="0"/>
              <a:t>ванну или надолго </a:t>
            </a:r>
            <a:r>
              <a:rPr lang="ru-RU" dirty="0" smtClean="0"/>
              <a:t>оставляют согреваться </a:t>
            </a:r>
            <a:r>
              <a:rPr lang="ru-RU" dirty="0"/>
              <a:t>грелками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При термических ожогах у </a:t>
            </a:r>
            <a:r>
              <a:rPr lang="ru-RU" dirty="0" smtClean="0"/>
              <a:t>детей обычно </a:t>
            </a:r>
            <a:r>
              <a:rPr lang="ru-RU" dirty="0"/>
              <a:t>поражаются покровные </a:t>
            </a:r>
            <a:r>
              <a:rPr lang="ru-RU" dirty="0" smtClean="0"/>
              <a:t>ткани, однако </a:t>
            </a:r>
            <a:r>
              <a:rPr lang="ru-RU" dirty="0"/>
              <a:t>также могут отмечаться, </a:t>
            </a:r>
            <a:r>
              <a:rPr lang="ru-RU" dirty="0" smtClean="0"/>
              <a:t>ожоги глаз, дыхательных путей пищеварительного </a:t>
            </a:r>
            <a:r>
              <a:rPr lang="ru-RU" dirty="0"/>
              <a:t>тракта.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3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Химические ожоги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805" y="2220687"/>
            <a:ext cx="4878079" cy="337400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54493" y="1772816"/>
            <a:ext cx="6064756" cy="4483521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Такие ожоги у детей </a:t>
            </a:r>
            <a:r>
              <a:rPr lang="ru-RU" sz="2000" dirty="0" smtClean="0"/>
              <a:t>встречаются реже и обычно случаются неправильном хранении бытовых химических </a:t>
            </a:r>
            <a:r>
              <a:rPr lang="ru-RU" sz="2000" dirty="0"/>
              <a:t>средств в доступном </a:t>
            </a:r>
            <a:r>
              <a:rPr lang="ru-RU" sz="2000" dirty="0" smtClean="0"/>
              <a:t>для малышей </a:t>
            </a:r>
            <a:r>
              <a:rPr lang="ru-RU" sz="2000" dirty="0"/>
              <a:t>месте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Маленькие дети могут </a:t>
            </a:r>
            <a:r>
              <a:rPr lang="ru-RU" sz="2000" dirty="0" smtClean="0"/>
              <a:t>нечаянно пролить </a:t>
            </a:r>
            <a:r>
              <a:rPr lang="ru-RU" sz="2000" dirty="0"/>
              <a:t>на себя кислоту или </a:t>
            </a:r>
            <a:r>
              <a:rPr lang="ru-RU" sz="2000" dirty="0" smtClean="0"/>
              <a:t>щелочь, просыпать порошкообразное вещество, распылить аэрозоль опасным химикатом, по ошибке выпить </a:t>
            </a:r>
            <a:r>
              <a:rPr lang="ru-RU" sz="2000" dirty="0"/>
              <a:t>едкую </a:t>
            </a:r>
            <a:r>
              <a:rPr lang="ru-RU" sz="2000" dirty="0" smtClean="0"/>
              <a:t>жидкость. </a:t>
            </a:r>
          </a:p>
          <a:p>
            <a:pPr algn="just"/>
            <a:r>
              <a:rPr lang="ru-RU" sz="2000" dirty="0" smtClean="0"/>
              <a:t>При приеме агрессивных химических веществ внутрь ожог пищевода </a:t>
            </a:r>
            <a:r>
              <a:rPr lang="ru-RU" sz="2000" dirty="0"/>
              <a:t>у детей сочетается с </a:t>
            </a:r>
            <a:r>
              <a:rPr lang="ru-RU" sz="2000" dirty="0" smtClean="0"/>
              <a:t>ожогом полости </a:t>
            </a:r>
            <a:r>
              <a:rPr lang="ru-RU" sz="2000" dirty="0"/>
              <a:t>рта и дыхательных путей.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8" y="2220687"/>
            <a:ext cx="5062506" cy="33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63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Электрические ожоги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54493" y="1772816"/>
            <a:ext cx="6064756" cy="4483521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Причинами электрических ожогов </a:t>
            </a:r>
            <a:r>
              <a:rPr lang="ru-RU" sz="2000" dirty="0" smtClean="0"/>
              <a:t>у маленьких детей становятся неисправность </a:t>
            </a:r>
            <a:r>
              <a:rPr lang="ru-RU" sz="2000" dirty="0"/>
              <a:t>электроприборов, </a:t>
            </a:r>
            <a:r>
              <a:rPr lang="ru-RU" sz="2000" dirty="0" smtClean="0"/>
              <a:t>их неправильное хранение и эксплуатация, наличие в доме доступных для ребенка </a:t>
            </a:r>
            <a:r>
              <a:rPr lang="ru-RU" sz="2000" dirty="0" err="1" smtClean="0"/>
              <a:t>электророзеток</a:t>
            </a:r>
            <a:r>
              <a:rPr lang="ru-RU" sz="2000" dirty="0"/>
              <a:t>, торчащих </a:t>
            </a:r>
            <a:r>
              <a:rPr lang="ru-RU" sz="2000" dirty="0" smtClean="0"/>
              <a:t>оголенных проводов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smtClean="0"/>
              <a:t>Более старшие дети обычно получают </a:t>
            </a:r>
            <a:r>
              <a:rPr lang="ru-RU" sz="2000" dirty="0"/>
              <a:t>электрические ожоги, </a:t>
            </a:r>
            <a:r>
              <a:rPr lang="ru-RU" sz="2000" dirty="0" smtClean="0"/>
              <a:t>играя рядом </a:t>
            </a:r>
            <a:r>
              <a:rPr lang="ru-RU" sz="2000" dirty="0"/>
              <a:t>с высоковольтными </a:t>
            </a:r>
            <a:r>
              <a:rPr lang="ru-RU" sz="2000" dirty="0" smtClean="0"/>
              <a:t>линиями, прячась </a:t>
            </a:r>
            <a:r>
              <a:rPr lang="ru-RU" sz="2000" dirty="0"/>
              <a:t>в трансформаторных будках.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33" y="2267340"/>
            <a:ext cx="5304560" cy="298116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Лучевы</a:t>
            </a:r>
            <a:r>
              <a:rPr lang="ru-RU" dirty="0"/>
              <a:t>е</a:t>
            </a:r>
            <a:r>
              <a:rPr lang="ru-RU" dirty="0" smtClean="0"/>
              <a:t> ожоги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82485" y="2090057"/>
            <a:ext cx="6064756" cy="448352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Лучевые ожоги у детей чаще </a:t>
            </a:r>
            <a:r>
              <a:rPr lang="ru-RU" sz="2400" dirty="0" smtClean="0"/>
              <a:t>всего связаны </a:t>
            </a:r>
            <a:r>
              <a:rPr lang="ru-RU" sz="2400" dirty="0"/>
              <a:t>с попаданием на кожу </a:t>
            </a:r>
            <a:r>
              <a:rPr lang="ru-RU" sz="2400" dirty="0" smtClean="0"/>
              <a:t>прямых солнечных лучей в течение длительного </a:t>
            </a:r>
            <a:r>
              <a:rPr lang="ru-RU" sz="2400" dirty="0"/>
              <a:t>периода времени.</a:t>
            </a:r>
          </a:p>
          <a:p>
            <a:pPr algn="just"/>
            <a:r>
              <a:rPr lang="ru-RU" sz="2400" dirty="0" smtClean="0"/>
              <a:t>Ожог вызывает воздействие ультрафиолета</a:t>
            </a:r>
            <a:r>
              <a:rPr lang="ru-RU" sz="2400" dirty="0"/>
              <a:t>, поэтому получить </a:t>
            </a:r>
            <a:r>
              <a:rPr lang="ru-RU" sz="2400" dirty="0" smtClean="0"/>
              <a:t>его можно </a:t>
            </a:r>
            <a:r>
              <a:rPr lang="ru-RU" sz="2400" dirty="0"/>
              <a:t>даже зимой или под водой </a:t>
            </a:r>
            <a:r>
              <a:rPr lang="ru-RU" sz="2400" dirty="0" smtClean="0"/>
              <a:t>при купании</a:t>
            </a:r>
            <a:r>
              <a:rPr lang="ru-RU" sz="2400" dirty="0"/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6865" y="1853248"/>
            <a:ext cx="5176331" cy="34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3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Лучшее средство от ожогов – не допускать 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943458" cy="43167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Ванная комната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пользуйтесь горячей водой с температурой выше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градусов.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при температуре свыше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градусов возможен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ожог!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Проверяйте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температуру воды в ванне перед купанием детей. Сначала отрегулируйте холодную, затем горячую воду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купайте малыша пока горячие и холодные слои воды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ванной не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перемешаются.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купайте новорожденных и детей первого года жизни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горячей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воде. Помните, их кожа более нежная, чем ваша!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детей одних в ванне. Оставшись без присмотра,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могут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повернуть кран с горячей водой и получить ожог.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013" y="2756939"/>
            <a:ext cx="4855459" cy="31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5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Лучшее средство от ожогов – не допускать 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3894" y="2562564"/>
            <a:ext cx="5116545" cy="341102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943458" cy="4316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Спальня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Ставьте детскую кровать на безопасном расстоянии от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 тепла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электрических розеток.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Держите в стороне от детских кроватей и занавесок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источники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тепла.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электрические шнуры! Убирайте их от детей.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курите в постели!</a:t>
            </a:r>
          </a:p>
        </p:txBody>
      </p:sp>
    </p:spTree>
    <p:extLst>
      <p:ext uri="{BB962C8B-B14F-4D97-AF65-F5344CB8AC3E}">
        <p14:creationId xmlns:p14="http://schemas.microsoft.com/office/powerpoint/2010/main" val="3453919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Лучшее средство от ожогов – не допускать 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117" y="2251862"/>
            <a:ext cx="4195763" cy="419576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363336" cy="458730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Кухня</a:t>
            </a:r>
          </a:p>
          <a:p>
            <a:pPr algn="ctr"/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приготовления пищи не выпускайте из поля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зрения малыша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Готовьте пищу только на дальних конфорках. Это даст возможность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вовремя предотвратить опрокидывание кастрюль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кипятком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ребёнка.</a:t>
            </a: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Держите сковородки без ручек, чтобы дети не могли их на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 опрокинуть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храните пищу, особенно лакомства, на плите, т.к. дети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забраться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плиту, чтобы их достать.</a:t>
            </a: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ёмкостей с горячими жидкостями на краю стола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плиты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только исправные электроприборы.</a:t>
            </a: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оставляйте свободно висящие электрошнуры.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Свёртывайте электропровода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 чтобы дети не могли опрокинуть на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 электроприборы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этой ситуации соприкосновение со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 висящими электрическими проводами или электрическими шнурами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вилкой может привести к трагическому исходу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Убирайте ненужные электроприборы. Держите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электроприборы подальше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воды.</a:t>
            </a: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Ставьте защитные устройства на розетки во избежание попадания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пальцев детей.</a:t>
            </a:r>
          </a:p>
          <a:p>
            <a:pPr algn="just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пользуйтесь одним электрическим удлинителем сразу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нескольких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электрических приборов.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889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749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Консультация для родителей «Профилактика ожогов у детей»</vt:lpstr>
      <vt:lpstr>Классификация ожогов</vt:lpstr>
      <vt:lpstr>Термические ожоги</vt:lpstr>
      <vt:lpstr>Химические ожоги</vt:lpstr>
      <vt:lpstr>Электрические ожоги</vt:lpstr>
      <vt:lpstr>Лучевые ожоги</vt:lpstr>
      <vt:lpstr>Лучшее средство от ожогов – не допускать их</vt:lpstr>
      <vt:lpstr>Лучшее средство от ожогов – не допускать их</vt:lpstr>
      <vt:lpstr>Лучшее средство от ожогов – не допускать их</vt:lpstr>
      <vt:lpstr>Общие предупреждения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ожогов у детей</dc:title>
  <dc:creator>manaeva</dc:creator>
  <cp:lastModifiedBy>1</cp:lastModifiedBy>
  <cp:revision>5</cp:revision>
  <dcterms:created xsi:type="dcterms:W3CDTF">2021-03-30T12:26:10Z</dcterms:created>
  <dcterms:modified xsi:type="dcterms:W3CDTF">2021-03-30T20:06:54Z</dcterms:modified>
</cp:coreProperties>
</file>